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 Semi Bold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  <p:embeddedFont>
      <p:font typeface="Gelasio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5-10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slideLayout" Target="../slideLayouts/slideLayout6.xml"/><Relationship Id="rId1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296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StudyConcierge – Intelligent Multi-Agent Study Assistant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94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Multi-Agent Autonomous System for Efficient and Personalized Learning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                                                                     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                                                                                                     Presented by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0936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                                                                                                                 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ASWIN 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0292"/>
            <a:ext cx="12724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Ensuring Quality, Evaluation, &amp; Observability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426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Rigorous processes are in place to monitor and enhance system performance.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60752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160752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4180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Agent Tracing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90846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Detailed logging of each agent's turn for transparent operation and debugging.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160752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160752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4180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Logs &amp; Metrics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90846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Monitoring latency, tool call success rates, and other critical system parameters.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11837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375672"/>
            <a:ext cx="3589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LLM-as-Judge Evaluation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866090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Utilizing Large Language Models to autonomously assess the quality and relevance of agent outputs.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11837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CI Gating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86609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Continuous Integration processes to maintain high standards for quality, safety, and reliability.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16280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 &amp; Future Impact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StudyConcierge revolutionizes the learning experience by: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22146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Automating Study Workflows: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Significantly reducing manual effort and time.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953464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Improving Consistency: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Delivering high-quality, standardized learning materials.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68546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Learning: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Adapting to individual needs through robust memory functions.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441745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Production-Ready Design: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Demonstrating a scalable and robust multi-agent architecture.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526280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project showcases the potential of intelligent multi-agent systems in modern education.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105161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Challenge: Inefficient Study Workflows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Students often spend excessive time on manual study tasks such as: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Searching for relevant information across various sources.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62354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Reading and synthesizing large volumes of content.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02561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Manually summarizing key concepts.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4276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Organizing and categorizing study materials.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394311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traditional workflows are not only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inefficient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but also lead to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inconsistent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learning outcomes and increased cognitive load.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938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Objective: Automating Personalized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05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goal is to build an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multi-agent assistant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that transforms the study process.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58622"/>
            <a:ext cx="6407944" cy="680442"/>
          </a:xfrm>
          <a:prstGeom prst="roundRect">
            <a:avLst>
              <a:gd name="adj" fmla="val 480029"/>
            </a:avLst>
          </a:prstGeom>
          <a:solidFill>
            <a:srgbClr val="EEE8DD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27621" y="3428643"/>
            <a:ext cx="340162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4165878"/>
            <a:ext cx="2896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Automated Retrieval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65629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Effortlessly find and collect study materials.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3258622"/>
            <a:ext cx="6408063" cy="680442"/>
          </a:xfrm>
          <a:prstGeom prst="roundRect">
            <a:avLst>
              <a:gd name="adj" fmla="val 480029"/>
            </a:avLst>
          </a:prstGeom>
          <a:solidFill>
            <a:srgbClr val="EEE8DD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62498" y="3428643"/>
            <a:ext cx="340162" cy="34016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655362" y="4165878"/>
            <a:ext cx="36986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Intelligent Summarization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655362" y="4656296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Condense complex information into digestible insights.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93790" y="5472827"/>
            <a:ext cx="6407944" cy="680442"/>
          </a:xfrm>
          <a:prstGeom prst="roundRect">
            <a:avLst>
              <a:gd name="adj" fmla="val 480029"/>
            </a:avLst>
          </a:prstGeom>
          <a:solidFill>
            <a:srgbClr val="EEE8DD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7621" y="5642848"/>
            <a:ext cx="340162" cy="3401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20604" y="6380083"/>
            <a:ext cx="36102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Dynamic Quiz Generation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20604" y="687050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custom quizzes for effective self-assessment.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428548" y="5472827"/>
            <a:ext cx="6408063" cy="680442"/>
          </a:xfrm>
          <a:prstGeom prst="roundRect">
            <a:avLst>
              <a:gd name="adj" fmla="val 480029"/>
            </a:avLst>
          </a:prstGeom>
          <a:solidFill>
            <a:srgbClr val="EEE8DD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62498" y="5642848"/>
            <a:ext cx="340162" cy="34016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655362" y="6380083"/>
            <a:ext cx="4498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655362" y="687050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Tailor content and learning paths to individual needs.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784" y="588288"/>
            <a:ext cx="131328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Introducing StudyConcierge: A Multi-Agent System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8784" y="2353151"/>
            <a:ext cx="13132832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StudyConcierge is an autonomous multi-agent system designed for efficient and personalized learning.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8784" y="3256955"/>
            <a:ext cx="4235053" cy="1926312"/>
          </a:xfrm>
          <a:prstGeom prst="roundRect">
            <a:avLst>
              <a:gd name="adj" fmla="val 7595"/>
            </a:avLst>
          </a:prstGeom>
          <a:solidFill>
            <a:srgbClr val="F9F6F0"/>
          </a:solidFill>
          <a:ln/>
        </p:spPr>
      </p:sp>
      <p:sp>
        <p:nvSpPr>
          <p:cNvPr id="5" name="Shape 3"/>
          <p:cNvSpPr/>
          <p:nvPr/>
        </p:nvSpPr>
        <p:spPr>
          <a:xfrm>
            <a:off x="748784" y="3226475"/>
            <a:ext cx="4235053" cy="121920"/>
          </a:xfrm>
          <a:prstGeom prst="roundRect">
            <a:avLst>
              <a:gd name="adj" fmla="val 26323"/>
            </a:avLst>
          </a:prstGeom>
          <a:solidFill>
            <a:srgbClr val="D3C5B6"/>
          </a:solidFill>
          <a:ln/>
        </p:spPr>
      </p:sp>
      <p:sp>
        <p:nvSpPr>
          <p:cNvPr id="6" name="Shape 4"/>
          <p:cNvSpPr/>
          <p:nvPr/>
        </p:nvSpPr>
        <p:spPr>
          <a:xfrm>
            <a:off x="2545437" y="2936081"/>
            <a:ext cx="641747" cy="641747"/>
          </a:xfrm>
          <a:prstGeom prst="roundRect">
            <a:avLst>
              <a:gd name="adj" fmla="val 142486"/>
            </a:avLst>
          </a:prstGeom>
          <a:solidFill>
            <a:srgbClr val="D3C5B6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37961" y="3128486"/>
            <a:ext cx="256699" cy="25669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93100" y="3791783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Coordinator Agent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93100" y="4254341"/>
            <a:ext cx="374642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Manages overall workflow and task delegation.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5197673" y="3256955"/>
            <a:ext cx="4235053" cy="1926312"/>
          </a:xfrm>
          <a:prstGeom prst="roundRect">
            <a:avLst>
              <a:gd name="adj" fmla="val 7595"/>
            </a:avLst>
          </a:prstGeom>
          <a:solidFill>
            <a:srgbClr val="F9F6F0"/>
          </a:solidFill>
          <a:ln/>
        </p:spPr>
      </p:sp>
      <p:sp>
        <p:nvSpPr>
          <p:cNvPr id="11" name="Shape 8"/>
          <p:cNvSpPr/>
          <p:nvPr/>
        </p:nvSpPr>
        <p:spPr>
          <a:xfrm>
            <a:off x="5197673" y="3226475"/>
            <a:ext cx="4235053" cy="121920"/>
          </a:xfrm>
          <a:prstGeom prst="roundRect">
            <a:avLst>
              <a:gd name="adj" fmla="val 26323"/>
            </a:avLst>
          </a:prstGeom>
          <a:solidFill>
            <a:srgbClr val="D3C5B6"/>
          </a:solidFill>
          <a:ln/>
        </p:spPr>
      </p:sp>
      <p:sp>
        <p:nvSpPr>
          <p:cNvPr id="12" name="Shape 9"/>
          <p:cNvSpPr/>
          <p:nvPr/>
        </p:nvSpPr>
        <p:spPr>
          <a:xfrm>
            <a:off x="6994327" y="2936081"/>
            <a:ext cx="641747" cy="641747"/>
          </a:xfrm>
          <a:prstGeom prst="roundRect">
            <a:avLst>
              <a:gd name="adj" fmla="val 142486"/>
            </a:avLst>
          </a:prstGeom>
          <a:solidFill>
            <a:srgbClr val="D3C5B6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6851" y="3128486"/>
            <a:ext cx="256699" cy="25669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41990" y="3791783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Search Agent</a:t>
            </a:r>
            <a:endParaRPr lang="en-US" sz="2100" dirty="0"/>
          </a:p>
        </p:txBody>
      </p:sp>
      <p:sp>
        <p:nvSpPr>
          <p:cNvPr id="15" name="Text 11"/>
          <p:cNvSpPr/>
          <p:nvPr/>
        </p:nvSpPr>
        <p:spPr>
          <a:xfrm>
            <a:off x="5441990" y="4254341"/>
            <a:ext cx="374642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Finds relevant information across various sources.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9646563" y="3256955"/>
            <a:ext cx="4235053" cy="1926312"/>
          </a:xfrm>
          <a:prstGeom prst="roundRect">
            <a:avLst>
              <a:gd name="adj" fmla="val 7595"/>
            </a:avLst>
          </a:prstGeom>
          <a:solidFill>
            <a:srgbClr val="F9F6F0"/>
          </a:solidFill>
          <a:ln/>
        </p:spPr>
      </p:sp>
      <p:sp>
        <p:nvSpPr>
          <p:cNvPr id="17" name="Shape 13"/>
          <p:cNvSpPr/>
          <p:nvPr/>
        </p:nvSpPr>
        <p:spPr>
          <a:xfrm>
            <a:off x="9646563" y="3226475"/>
            <a:ext cx="4235053" cy="121920"/>
          </a:xfrm>
          <a:prstGeom prst="roundRect">
            <a:avLst>
              <a:gd name="adj" fmla="val 26323"/>
            </a:avLst>
          </a:prstGeom>
          <a:solidFill>
            <a:srgbClr val="D3C5B6"/>
          </a:solidFill>
          <a:ln/>
        </p:spPr>
      </p:sp>
      <p:sp>
        <p:nvSpPr>
          <p:cNvPr id="18" name="Shape 14"/>
          <p:cNvSpPr/>
          <p:nvPr/>
        </p:nvSpPr>
        <p:spPr>
          <a:xfrm>
            <a:off x="11443216" y="2936081"/>
            <a:ext cx="641747" cy="641747"/>
          </a:xfrm>
          <a:prstGeom prst="roundRect">
            <a:avLst>
              <a:gd name="adj" fmla="val 142486"/>
            </a:avLst>
          </a:prstGeom>
          <a:solidFill>
            <a:srgbClr val="D3C5B6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35740" y="3128486"/>
            <a:ext cx="256699" cy="256699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0879" y="3791783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Summarizer Agent</a:t>
            </a:r>
            <a:endParaRPr lang="en-US" sz="2100" dirty="0"/>
          </a:p>
        </p:txBody>
      </p:sp>
      <p:sp>
        <p:nvSpPr>
          <p:cNvPr id="21" name="Text 16"/>
          <p:cNvSpPr/>
          <p:nvPr/>
        </p:nvSpPr>
        <p:spPr>
          <a:xfrm>
            <a:off x="9890879" y="4254341"/>
            <a:ext cx="374642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Extracts key information and creates concise summaries.</a:t>
            </a:r>
            <a:endParaRPr lang="en-US" sz="1650" dirty="0"/>
          </a:p>
        </p:txBody>
      </p:sp>
      <p:sp>
        <p:nvSpPr>
          <p:cNvPr id="22" name="Shape 17"/>
          <p:cNvSpPr/>
          <p:nvPr/>
        </p:nvSpPr>
        <p:spPr>
          <a:xfrm>
            <a:off x="748784" y="5717977"/>
            <a:ext cx="6459498" cy="1926312"/>
          </a:xfrm>
          <a:prstGeom prst="roundRect">
            <a:avLst>
              <a:gd name="adj" fmla="val 7595"/>
            </a:avLst>
          </a:prstGeom>
          <a:solidFill>
            <a:srgbClr val="F9F6F0"/>
          </a:solidFill>
          <a:ln/>
        </p:spPr>
      </p:sp>
      <p:sp>
        <p:nvSpPr>
          <p:cNvPr id="23" name="Shape 18"/>
          <p:cNvSpPr/>
          <p:nvPr/>
        </p:nvSpPr>
        <p:spPr>
          <a:xfrm>
            <a:off x="748784" y="5687497"/>
            <a:ext cx="6459498" cy="121920"/>
          </a:xfrm>
          <a:prstGeom prst="roundRect">
            <a:avLst>
              <a:gd name="adj" fmla="val 26323"/>
            </a:avLst>
          </a:prstGeom>
          <a:solidFill>
            <a:srgbClr val="D3C5B6"/>
          </a:solidFill>
          <a:ln/>
        </p:spPr>
      </p:sp>
      <p:sp>
        <p:nvSpPr>
          <p:cNvPr id="24" name="Shape 19"/>
          <p:cNvSpPr/>
          <p:nvPr/>
        </p:nvSpPr>
        <p:spPr>
          <a:xfrm>
            <a:off x="3657600" y="5397103"/>
            <a:ext cx="641747" cy="641747"/>
          </a:xfrm>
          <a:prstGeom prst="roundRect">
            <a:avLst>
              <a:gd name="adj" fmla="val 142486"/>
            </a:avLst>
          </a:prstGeom>
          <a:solidFill>
            <a:srgbClr val="D3C5B6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50124" y="5589508"/>
            <a:ext cx="256699" cy="256699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993100" y="6252805"/>
            <a:ext cx="286333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Quiz Generator Agent</a:t>
            </a:r>
            <a:endParaRPr lang="en-US" sz="2100" dirty="0"/>
          </a:p>
        </p:txBody>
      </p:sp>
      <p:sp>
        <p:nvSpPr>
          <p:cNvPr id="27" name="Text 21"/>
          <p:cNvSpPr/>
          <p:nvPr/>
        </p:nvSpPr>
        <p:spPr>
          <a:xfrm>
            <a:off x="993100" y="6715363"/>
            <a:ext cx="597086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Develops targeted questions based on learned material.</a:t>
            </a:r>
            <a:endParaRPr lang="en-US" sz="1650" dirty="0"/>
          </a:p>
        </p:txBody>
      </p:sp>
      <p:sp>
        <p:nvSpPr>
          <p:cNvPr id="28" name="Shape 22"/>
          <p:cNvSpPr/>
          <p:nvPr/>
        </p:nvSpPr>
        <p:spPr>
          <a:xfrm>
            <a:off x="7422118" y="5717977"/>
            <a:ext cx="6459498" cy="1926312"/>
          </a:xfrm>
          <a:prstGeom prst="roundRect">
            <a:avLst>
              <a:gd name="adj" fmla="val 7595"/>
            </a:avLst>
          </a:prstGeom>
          <a:solidFill>
            <a:srgbClr val="F9F6F0"/>
          </a:solidFill>
          <a:ln/>
        </p:spPr>
      </p:sp>
      <p:sp>
        <p:nvSpPr>
          <p:cNvPr id="29" name="Shape 23"/>
          <p:cNvSpPr/>
          <p:nvPr/>
        </p:nvSpPr>
        <p:spPr>
          <a:xfrm>
            <a:off x="7422118" y="5687497"/>
            <a:ext cx="6459498" cy="121920"/>
          </a:xfrm>
          <a:prstGeom prst="roundRect">
            <a:avLst>
              <a:gd name="adj" fmla="val 26323"/>
            </a:avLst>
          </a:prstGeom>
          <a:solidFill>
            <a:srgbClr val="D3C5B6"/>
          </a:solidFill>
          <a:ln/>
        </p:spPr>
      </p:sp>
      <p:sp>
        <p:nvSpPr>
          <p:cNvPr id="30" name="Shape 24"/>
          <p:cNvSpPr/>
          <p:nvPr/>
        </p:nvSpPr>
        <p:spPr>
          <a:xfrm>
            <a:off x="10330934" y="5397103"/>
            <a:ext cx="641747" cy="641747"/>
          </a:xfrm>
          <a:prstGeom prst="roundRect">
            <a:avLst>
              <a:gd name="adj" fmla="val 142486"/>
            </a:avLst>
          </a:prstGeom>
          <a:solidFill>
            <a:srgbClr val="D3C5B6"/>
          </a:solidFill>
          <a:ln/>
        </p:spPr>
      </p:sp>
      <p:pic>
        <p:nvPicPr>
          <p:cNvPr id="31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523458" y="5589508"/>
            <a:ext cx="256699" cy="256699"/>
          </a:xfrm>
          <a:prstGeom prst="rect">
            <a:avLst/>
          </a:prstGeom>
        </p:spPr>
      </p:pic>
      <p:sp>
        <p:nvSpPr>
          <p:cNvPr id="32" name="Text 25"/>
          <p:cNvSpPr/>
          <p:nvPr/>
        </p:nvSpPr>
        <p:spPr>
          <a:xfrm>
            <a:off x="7666434" y="6252805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Memory Agent</a:t>
            </a:r>
            <a:endParaRPr lang="en-US" sz="2100" dirty="0"/>
          </a:p>
        </p:txBody>
      </p:sp>
      <p:sp>
        <p:nvSpPr>
          <p:cNvPr id="33" name="Text 26"/>
          <p:cNvSpPr/>
          <p:nvPr/>
        </p:nvSpPr>
        <p:spPr>
          <a:xfrm>
            <a:off x="7666434" y="6715363"/>
            <a:ext cx="5970865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Stores and retrieves long-term learning history and preferences.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714" y="599242"/>
            <a:ext cx="8809434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Core Capabilities &amp; Technologies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2714" y="1716167"/>
            <a:ext cx="13104971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StudyConcierge leverages advanced AI and engineering principles.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62714" y="2310051"/>
            <a:ext cx="653772" cy="6537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2714" y="3236238"/>
            <a:ext cx="35622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Multi-Agent Orchestration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62714" y="3707487"/>
            <a:ext cx="4186714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Seamless coordination between specialized agents.</a:t>
            </a:r>
            <a:endParaRPr lang="en-US" sz="17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1843" y="2310051"/>
            <a:ext cx="653772" cy="65377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21843" y="3236238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Tool Use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5221843" y="3707487"/>
            <a:ext cx="4186714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 with Search APIs, PDF Readers, and MCP Tools for diverse data handling.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0972" y="2310051"/>
            <a:ext cx="653772" cy="65377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0972" y="3236238"/>
            <a:ext cx="418671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Sessions &amp; Long-Term Memory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9680972" y="4048006"/>
            <a:ext cx="4186714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Persistent storage of learning interactions and user profiles.</a:t>
            </a:r>
            <a:endParaRPr lang="en-US" sz="17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2714" y="5189577"/>
            <a:ext cx="653772" cy="65377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62714" y="6115764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Retrieval Layer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62714" y="6587014"/>
            <a:ext cx="4186714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techniques like Chunking, Embeddings, and Vector Databases for efficient information access.</a:t>
            </a:r>
            <a:endParaRPr lang="en-US" sz="17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21843" y="5189577"/>
            <a:ext cx="653772" cy="653772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21843" y="6115764"/>
            <a:ext cx="418671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Autonomous Question Generation</a:t>
            </a:r>
            <a:endParaRPr lang="en-US" sz="2100" dirty="0"/>
          </a:p>
        </p:txBody>
      </p:sp>
      <p:sp>
        <p:nvSpPr>
          <p:cNvPr id="18" name="Text 11"/>
          <p:cNvSpPr/>
          <p:nvPr/>
        </p:nvSpPr>
        <p:spPr>
          <a:xfrm>
            <a:off x="5221843" y="6927533"/>
            <a:ext cx="4186714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creation of quizzes and prompts for active recall.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579" y="496967"/>
            <a:ext cx="5214104" cy="564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Blueprint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2579" y="1423154"/>
            <a:ext cx="13365242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layered system ensuring robustness and scalability.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579" y="1915478"/>
            <a:ext cx="13365242" cy="61165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22703" y="2358107"/>
            <a:ext cx="3258783" cy="73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Agent &amp; Infrastructure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422703" y="3202368"/>
            <a:ext cx="3258783" cy="886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Search, Summarizer, Quiz, Memory; Tool Bus, APIs, Retrieval, Observability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988001" y="4701179"/>
            <a:ext cx="2956557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Coordinator Agent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48580" y="5175870"/>
            <a:ext cx="2995978" cy="591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Orchestrates agent workflows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22703" y="5887086"/>
            <a:ext cx="2956557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Core Frontend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422703" y="6361778"/>
            <a:ext cx="3258783" cy="295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interface and experience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632579" y="8235315"/>
            <a:ext cx="13365242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modular design allows for clear separation of concerns and facilitates future enhancements.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268" y="488156"/>
            <a:ext cx="4437936" cy="554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Architecture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268" y="1397675"/>
            <a:ext cx="5993487" cy="63438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3060" y="528757"/>
            <a:ext cx="8475345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StudyConcierge Workflow in Action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3060" y="1514237"/>
            <a:ext cx="132842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seamless process from user input to personalized output.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829" y="2038231"/>
            <a:ext cx="13174742" cy="56813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4299" y="6642148"/>
            <a:ext cx="2988932" cy="37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Generate Quiz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614299" y="5327018"/>
            <a:ext cx="2988932" cy="37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Summarize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614299" y="4025171"/>
            <a:ext cx="2988932" cy="37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Search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614299" y="2710041"/>
            <a:ext cx="2988932" cy="37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 Input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73060" y="7935873"/>
            <a:ext cx="132842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Each step in the workflow is orchestrated by specialized agents to ensure optimal efficiency and accuracy.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5427" y="436364"/>
            <a:ext cx="6701195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Tools &amp; Interoperability with MCP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5427" y="1249799"/>
            <a:ext cx="13519547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Leveraging the Multi-Agent Communication Protocol (MCP) for secure and modular tool interaction.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5427" y="1824871"/>
            <a:ext cx="6566178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JSON-RPC MCP Tools: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Standardized communication for seamless agent interaction.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55427" y="2134195"/>
            <a:ext cx="6566178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Specialized Tools: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5427" y="2443520"/>
            <a:ext cx="6566178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Search Tool: Access to web search engines for real-time information.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5427" y="2752844"/>
            <a:ext cx="6566178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PDF Tool: Ability to parse and extract information from PDF documents.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5427" y="3062168"/>
            <a:ext cx="6566178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Memory Tool: Interface with the long-term memory system.</a:t>
            </a:r>
            <a:endParaRPr lang="en-US" sz="12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416" y="1860590"/>
            <a:ext cx="6566178" cy="656617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555427" y="8783717"/>
            <a:ext cx="13519547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architecture ensures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safe tool governance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and enables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modular scaling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and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interoperability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a dynamic learning environment.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2025-11-30T17:45:16Z</dcterms:created>
  <dcterms:modified xsi:type="dcterms:W3CDTF">2025-11-30T17:45:16Z</dcterms:modified>
</cp:coreProperties>
</file>